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8" r:id="rId4"/>
    <p:sldId id="259" r:id="rId5"/>
    <p:sldId id="265" r:id="rId6"/>
    <p:sldId id="269" r:id="rId7"/>
    <p:sldId id="266" r:id="rId8"/>
    <p:sldId id="267" r:id="rId9"/>
    <p:sldId id="270" r:id="rId10"/>
    <p:sldId id="258" r:id="rId11"/>
    <p:sldId id="260" r:id="rId12"/>
    <p:sldId id="261" r:id="rId13"/>
    <p:sldId id="262" r:id="rId14"/>
    <p:sldId id="271" r:id="rId15"/>
    <p:sldId id="272" r:id="rId16"/>
    <p:sldId id="273" r:id="rId17"/>
    <p:sldId id="276" r:id="rId18"/>
    <p:sldId id="277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69D51A29-D5E9-47B3-BD1C-A1E2A17AB706}">
          <p14:sldIdLst>
            <p14:sldId id="256"/>
          </p14:sldIdLst>
        </p14:section>
        <p14:section name="The Problem" id="{D82E38CE-3817-46C7-893C-12FCDBE11ACA}">
          <p14:sldIdLst>
            <p14:sldId id="257"/>
            <p14:sldId id="268"/>
            <p14:sldId id="259"/>
            <p14:sldId id="265"/>
            <p14:sldId id="269"/>
            <p14:sldId id="266"/>
            <p14:sldId id="267"/>
          </p14:sldIdLst>
        </p14:section>
        <p14:section name="What I've been doing" id="{9CD611EE-E675-4377-8DE2-9D96A55B8D62}">
          <p14:sldIdLst>
            <p14:sldId id="270"/>
            <p14:sldId id="258"/>
            <p14:sldId id="260"/>
            <p14:sldId id="261"/>
            <p14:sldId id="262"/>
            <p14:sldId id="271"/>
            <p14:sldId id="272"/>
            <p14:sldId id="273"/>
            <p14:sldId id="276"/>
            <p14:sldId id="277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1428" y="1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gif>
</file>

<file path=ppt/media/image29.gif>
</file>

<file path=ppt/media/image3.png>
</file>

<file path=ppt/media/image30.gif>
</file>

<file path=ppt/media/image31.gif>
</file>

<file path=ppt/media/image32.png>
</file>

<file path=ppt/media/image33.gif>
</file>

<file path=ppt/media/image34.gif>
</file>

<file path=ppt/media/image35.png>
</file>

<file path=ppt/media/image36.gif>
</file>

<file path=ppt/media/image37.gif>
</file>

<file path=ppt/media/image38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68DC6-6365-D283-FA2B-6781C7BE7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7CCD4-4D73-6B78-72B7-8E86933AB4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D4945F-5E89-9129-C2AA-282E3D4FD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A615C-DD82-49A2-92FF-02E7CD28245D}" type="datetimeFigureOut">
              <a:rPr lang="en-AU" smtClean="0"/>
              <a:t>16/02/2023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07F2C3-F4BA-C862-6CC0-96ADA7557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76E88-ADF9-05EA-EB6C-7FA2387D2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9AECAD-279A-4AC2-91F6-26D381AE48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3175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DABF5-8F6B-9DD2-5B39-8DBDA8985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5CE9A1-B286-7B97-10F6-B4512D95D0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00D87-ED81-487B-6CF5-028D68E85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A615C-DD82-49A2-92FF-02E7CD28245D}" type="datetimeFigureOut">
              <a:rPr lang="en-AU" smtClean="0"/>
              <a:t>16/02/2023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444CA-11EE-F171-EE6C-0ACD63E4F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6E3A6-AD25-14B2-16C7-828EA7401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9AECAD-279A-4AC2-91F6-26D381AE48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0428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0FD040-AB2D-F303-B68F-02BCC0C179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AC3EC0-B1CE-7FE1-77C0-28680489DD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7CC897-A084-5334-92EC-C20079DF5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A615C-DD82-49A2-92FF-02E7CD28245D}" type="datetimeFigureOut">
              <a:rPr lang="en-AU" smtClean="0"/>
              <a:t>16/02/2023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2E496-B9B6-EDD9-BF57-2A1321927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73F4EB-F1B7-4B8A-5A32-7ED5B6064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9AECAD-279A-4AC2-91F6-26D381AE48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682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15E7B-B03B-2733-2FCC-6AADB6C67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D2AC1-F11D-1788-A838-9C81548712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2B9747-BB46-6106-6AAA-D04E36801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A615C-DD82-49A2-92FF-02E7CD28245D}" type="datetimeFigureOut">
              <a:rPr lang="en-AU" smtClean="0"/>
              <a:t>16/02/2023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C76F6D-991F-A488-00AD-4A179D2C0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824546-486F-19CF-6C6B-4C51C323B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9AECAD-279A-4AC2-91F6-26D381AE48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85659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96C0-6F87-8584-B592-294E4EFD4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EF0061-992A-14E4-8CFD-96C0DF7AF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DE3F3-66E9-AFB5-F9C2-383096CD5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A615C-DD82-49A2-92FF-02E7CD28245D}" type="datetimeFigureOut">
              <a:rPr lang="en-AU" smtClean="0"/>
              <a:t>16/02/2023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3F8DB-77B3-77F7-0F48-FBDBECAD6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C6D25-8E7F-5E91-E6BC-6348CAA4A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9AECAD-279A-4AC2-91F6-26D381AE48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56478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EDE72-6317-448C-93E4-4A260741F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7105-AF76-0FDC-6DE6-4E9363B5D8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437937-402C-549A-EC0F-241AB269C0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91A3AA-720B-0233-9799-0DDD69E1A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A615C-DD82-49A2-92FF-02E7CD28245D}" type="datetimeFigureOut">
              <a:rPr lang="en-AU" smtClean="0"/>
              <a:t>16/02/2023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D58E08-0A77-8947-1CAE-EEEDCA42D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C126FA-D4E1-2DD9-0BD3-4C89D149B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9AECAD-279A-4AC2-91F6-26D381AE48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08154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15C5D-A8C4-C67F-7F4B-54EBED88B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B9D95A-8B31-5E05-A338-2066B6DB12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CF6097-290E-AB9F-A046-45AC8F8649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E9A807-A609-9DFE-2DE7-0F147EB14E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F89B26-CFB8-3725-CB4D-D7DE263D55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05CFCC-9C74-11C6-C4CD-112A0D4E6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A615C-DD82-49A2-92FF-02E7CD28245D}" type="datetimeFigureOut">
              <a:rPr lang="en-AU" smtClean="0"/>
              <a:t>16/02/2023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53FF70-E591-D864-C5ED-96149CAAB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C7E15F-89C8-3894-A11D-69F54BEAC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9AECAD-279A-4AC2-91F6-26D381AE48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8327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F0510-582A-AB0D-F843-236E9EA6D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EB4FD9-896E-46B8-E45F-F8CABEB49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A615C-DD82-49A2-92FF-02E7CD28245D}" type="datetimeFigureOut">
              <a:rPr lang="en-AU" smtClean="0"/>
              <a:t>16/02/2023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375A9D-9FBC-88F4-AF86-09A6EC2FF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FC803A-4F85-CA8B-A4DE-9D2DB35F5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9AECAD-279A-4AC2-91F6-26D381AE48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2946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45163E-92CC-3AF9-2541-37ED8190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A615C-DD82-49A2-92FF-02E7CD28245D}" type="datetimeFigureOut">
              <a:rPr lang="en-AU" smtClean="0"/>
              <a:t>16/02/2023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444D0C-C27C-A1A8-2D38-2177DFE81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E1EBEF-1934-FECC-485E-D35903F13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9AECAD-279A-4AC2-91F6-26D381AE48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3781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EE7AE-E6D9-1945-FA29-9DE56B31E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6FD9F-0C31-D6C0-7B37-2AEDF050F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788356-B1FF-D0C0-5689-4B32406D62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C9B169-4C18-D3D1-0E1C-B68597983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A615C-DD82-49A2-92FF-02E7CD28245D}" type="datetimeFigureOut">
              <a:rPr lang="en-AU" smtClean="0"/>
              <a:t>16/02/2023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41839C-803B-7D4B-FD47-BFAF841AB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CAA78-6405-5003-3D14-F5228AAE1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9AECAD-279A-4AC2-91F6-26D381AE48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1368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D5261-2B75-CBB8-FB46-DE75C5740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824A1A-08A1-75CF-42B1-36CE953E8F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E001B1-108F-060D-CB58-0A32A324C7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56BECA-8EA3-2EF1-BC67-5FD70F204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A615C-DD82-49A2-92FF-02E7CD28245D}" type="datetimeFigureOut">
              <a:rPr lang="en-AU" smtClean="0"/>
              <a:t>16/02/2023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B9EC3D-1E61-EBF7-87F0-1DA4BB97B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F7DA3A-8624-47BE-5AB5-750640F29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9AECAD-279A-4AC2-91F6-26D381AE48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5742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F531A8-7654-0766-32A2-6B0C02A17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175527-0445-9E28-ABC0-9025D8DA2F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8B902-A35C-C606-390B-6AE9F43531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A615C-DD82-49A2-92FF-02E7CD28245D}" type="datetimeFigureOut">
              <a:rPr lang="en-AU" smtClean="0"/>
              <a:t>16/02/2023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A05B22-6A09-8305-659B-FF01A30A35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C7CBA-E3F7-4759-3A4D-C6514D7352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9AECAD-279A-4AC2-91F6-26D381AE48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84334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gif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3.png"/><Relationship Id="rId7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8.png"/><Relationship Id="rId7" Type="http://schemas.openxmlformats.org/officeDocument/2006/relationships/image" Target="../media/image1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4.png"/><Relationship Id="rId4" Type="http://schemas.openxmlformats.org/officeDocument/2006/relationships/image" Target="../media/image19.png"/><Relationship Id="rId9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C18CF-CC8A-C1E8-D135-AF359D3D09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Simulations with Simon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7F4CF1-A67C-F328-8ACB-41E3A42799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A Denison Project Presentation</a:t>
            </a:r>
          </a:p>
        </p:txBody>
      </p:sp>
    </p:spTree>
    <p:extLst>
      <p:ext uri="{BB962C8B-B14F-4D97-AF65-F5344CB8AC3E}">
        <p14:creationId xmlns:p14="http://schemas.microsoft.com/office/powerpoint/2010/main" val="16325315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7C0C-48F4-6623-F86B-00ADD49C4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 simulation of the exact solution</a:t>
            </a:r>
            <a:br>
              <a:rPr lang="en-AU" dirty="0"/>
            </a:br>
            <a:r>
              <a:rPr lang="en-AU" dirty="0"/>
              <a:t>of a quantum harmonic oscillator.</a:t>
            </a:r>
          </a:p>
        </p:txBody>
      </p:sp>
      <p:pic>
        <p:nvPicPr>
          <p:cNvPr id="5" name="Content Placeholder 4" descr="Chart">
            <a:extLst>
              <a:ext uri="{FF2B5EF4-FFF2-40B4-BE49-F238E27FC236}">
                <a16:creationId xmlns:a16="http://schemas.microsoft.com/office/drawing/2014/main" id="{BB465E6E-75A7-2FFC-961A-63977C2F86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42182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7C0C-48F4-6623-F86B-00ADD49C4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 quantum harmonic oscillator</a:t>
            </a:r>
            <a:br>
              <a:rPr lang="en-AU" dirty="0"/>
            </a:br>
            <a:r>
              <a:rPr lang="en-AU" dirty="0"/>
              <a:t>using the SOFT Method</a:t>
            </a:r>
          </a:p>
        </p:txBody>
      </p:sp>
      <p:pic>
        <p:nvPicPr>
          <p:cNvPr id="5" name="Content Placeholder 4" descr="Chart, line chart, histogram">
            <a:extLst>
              <a:ext uri="{FF2B5EF4-FFF2-40B4-BE49-F238E27FC236}">
                <a16:creationId xmlns:a16="http://schemas.microsoft.com/office/drawing/2014/main" id="{F7ED1979-A36A-A28B-C856-F1BF1F1812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427" y="1767015"/>
            <a:ext cx="6301146" cy="4725860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7C74F87D-335D-3BF1-DC47-8CAFC07A8A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45427" y="1767015"/>
            <a:ext cx="6301146" cy="4725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863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7C0C-48F4-6623-F86B-00ADD49C4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Putting a Free Particle</a:t>
            </a:r>
            <a:br>
              <a:rPr lang="en-AU" dirty="0"/>
            </a:br>
            <a:r>
              <a:rPr lang="en-AU" dirty="0"/>
              <a:t>Into The Simulation</a:t>
            </a:r>
          </a:p>
        </p:txBody>
      </p:sp>
      <p:pic>
        <p:nvPicPr>
          <p:cNvPr id="5" name="Content Placeholder 4" descr="Chart, histogram&#10;&#10;Description automatically generated">
            <a:extLst>
              <a:ext uri="{FF2B5EF4-FFF2-40B4-BE49-F238E27FC236}">
                <a16:creationId xmlns:a16="http://schemas.microsoft.com/office/drawing/2014/main" id="{B085299D-3E69-D520-FA48-7ECBF5D847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4005896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7C0C-48F4-6623-F86B-00ADD49C4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Putting a Coulomb Potential</a:t>
            </a:r>
            <a:br>
              <a:rPr lang="en-AU" dirty="0"/>
            </a:br>
            <a:r>
              <a:rPr lang="en-AU" dirty="0"/>
              <a:t>Into the Simulation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E58637C0-26BD-88BD-D21D-A47FD4FDB1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4233602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9797C0C-48F4-6623-F86B-00ADD49C4EE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AU" dirty="0"/>
                  <a:t>Varying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br>
                  <a:rPr lang="en-AU" dirty="0"/>
                </a:br>
                <a:r>
                  <a:rPr lang="en-AU" dirty="0"/>
                  <a:t>of a Coulomb Potential</a:t>
                </a:r>
              </a:p>
            </p:txBody>
          </p:sp>
        </mc:Choice>
        <mc:Fallback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9797C0C-48F4-6623-F86B-00ADD49C4E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 t="-13364" b="-21198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Content Placeholder 6" descr="Chart, line chart, histogram&#10;&#10;Description automatically generated">
            <a:extLst>
              <a:ext uri="{FF2B5EF4-FFF2-40B4-BE49-F238E27FC236}">
                <a16:creationId xmlns:a16="http://schemas.microsoft.com/office/drawing/2014/main" id="{D63478F8-09D6-B5FD-9FCD-BD3241B18F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40026466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7C0C-48F4-6623-F86B-00ADD49C4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Varying the grid spacing</a:t>
            </a:r>
            <a:br>
              <a:rPr lang="en-AU" dirty="0"/>
            </a:br>
            <a:r>
              <a:rPr lang="en-AU" dirty="0"/>
              <a:t>of a Coulomb Potential</a:t>
            </a:r>
          </a:p>
        </p:txBody>
      </p:sp>
      <p:pic>
        <p:nvPicPr>
          <p:cNvPr id="9" name="Content Placeholder 8" descr="Chart, line chart&#10;&#10;Description automatically generated">
            <a:extLst>
              <a:ext uri="{FF2B5EF4-FFF2-40B4-BE49-F238E27FC236}">
                <a16:creationId xmlns:a16="http://schemas.microsoft.com/office/drawing/2014/main" id="{EB6C857C-B52E-FC0C-0D35-9730DAAD4C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12271322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9797C0C-48F4-6623-F86B-00ADD49C4EE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AU" dirty="0"/>
                  <a:t>Varying the grid spacing</a:t>
                </a:r>
                <a:br>
                  <a:rPr lang="en-AU" dirty="0"/>
                </a:br>
                <a:r>
                  <a:rPr lang="en-AU" dirty="0"/>
                  <a:t>with a constant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endParaRPr lang="en-AU" dirty="0"/>
              </a:p>
            </p:txBody>
          </p:sp>
        </mc:Choice>
        <mc:Fallback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9797C0C-48F4-6623-F86B-00ADD49C4E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 t="-13364" b="-21198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Content Placeholder 5" descr="Chart, line chart&#10;&#10;Description automatically generated">
            <a:extLst>
              <a:ext uri="{FF2B5EF4-FFF2-40B4-BE49-F238E27FC236}">
                <a16:creationId xmlns:a16="http://schemas.microsoft.com/office/drawing/2014/main" id="{4EBE9CA5-0B00-ABB9-0982-A6C155ED25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23567131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7C0C-48F4-6623-F86B-00ADD49C4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 3D Quantum Harmonic Oscillator</a:t>
            </a:r>
          </a:p>
        </p:txBody>
      </p:sp>
      <p:pic>
        <p:nvPicPr>
          <p:cNvPr id="7" name="Content Placeholder 6" descr="Chart, scatter chart&#10;&#10;Description automatically generated">
            <a:extLst>
              <a:ext uri="{FF2B5EF4-FFF2-40B4-BE49-F238E27FC236}">
                <a16:creationId xmlns:a16="http://schemas.microsoft.com/office/drawing/2014/main" id="{4BE5E64F-56AB-7231-FE6F-1061F36871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086" y="1399608"/>
            <a:ext cx="6937828" cy="5203372"/>
          </a:xfrm>
        </p:spPr>
      </p:pic>
    </p:spTree>
    <p:extLst>
      <p:ext uri="{BB962C8B-B14F-4D97-AF65-F5344CB8AC3E}">
        <p14:creationId xmlns:p14="http://schemas.microsoft.com/office/powerpoint/2010/main" val="42941242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7C0C-48F4-6623-F86B-00ADD49C4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 3D Coulomb Potential</a:t>
            </a:r>
          </a:p>
        </p:txBody>
      </p:sp>
      <p:pic>
        <p:nvPicPr>
          <p:cNvPr id="6" name="Content Placeholder 5" descr="Chart, scatter chart&#10;&#10;Description automatically generated">
            <a:extLst>
              <a:ext uri="{FF2B5EF4-FFF2-40B4-BE49-F238E27FC236}">
                <a16:creationId xmlns:a16="http://schemas.microsoft.com/office/drawing/2014/main" id="{E27BFB41-EB63-2218-4920-0CD1788DEC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429" y="1279866"/>
            <a:ext cx="7257142" cy="5442856"/>
          </a:xfrm>
        </p:spPr>
      </p:pic>
    </p:spTree>
    <p:extLst>
      <p:ext uri="{BB962C8B-B14F-4D97-AF65-F5344CB8AC3E}">
        <p14:creationId xmlns:p14="http://schemas.microsoft.com/office/powerpoint/2010/main" val="3665676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C18CF-CC8A-C1E8-D135-AF359D3D09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Simulations with Simon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7F4CF1-A67C-F328-8ACB-41E3A42799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A Denison Project Presentation</a:t>
            </a:r>
          </a:p>
        </p:txBody>
      </p:sp>
    </p:spTree>
    <p:extLst>
      <p:ext uri="{BB962C8B-B14F-4D97-AF65-F5344CB8AC3E}">
        <p14:creationId xmlns:p14="http://schemas.microsoft.com/office/powerpoint/2010/main" val="2612560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7C0C-48F4-6623-F86B-00ADD49C4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The goal is to simulate quantum systems</a:t>
            </a:r>
            <a:br>
              <a:rPr lang="en-AU" dirty="0"/>
            </a:br>
            <a:r>
              <a:rPr lang="en-AU" dirty="0"/>
              <a:t>on a quantum computer.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C7090-40C3-2202-2728-12784D8DE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algn="just"/>
            <a:r>
              <a:rPr lang="en-AU" dirty="0"/>
              <a:t>What systems can we simulate?</a:t>
            </a:r>
          </a:p>
          <a:p>
            <a:pPr algn="just"/>
            <a:r>
              <a:rPr lang="en-AU" dirty="0"/>
              <a:t>How efficient is it?</a:t>
            </a:r>
          </a:p>
          <a:p>
            <a:r>
              <a:rPr lang="en-AU" dirty="0"/>
              <a:t>What sort of errors are introduced?</a:t>
            </a:r>
          </a:p>
        </p:txBody>
      </p:sp>
    </p:spTree>
    <p:extLst>
      <p:ext uri="{BB962C8B-B14F-4D97-AF65-F5344CB8AC3E}">
        <p14:creationId xmlns:p14="http://schemas.microsoft.com/office/powerpoint/2010/main" val="1736026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7C0C-48F4-6623-F86B-00ADD49C4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AU" sz="3600" dirty="0"/>
              <a:t>The Basics of Quantum Computers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Table 8">
                <a:extLst>
                  <a:ext uri="{FF2B5EF4-FFF2-40B4-BE49-F238E27FC236}">
                    <a16:creationId xmlns:a16="http://schemas.microsoft.com/office/drawing/2014/main" id="{4E328CBD-888E-DA69-414C-390801315BC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10632575"/>
                  </p:ext>
                </p:extLst>
              </p:nvPr>
            </p:nvGraphicFramePr>
            <p:xfrm>
              <a:off x="2032000" y="2355396"/>
              <a:ext cx="8127999" cy="299493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709333">
                      <a:extLst>
                        <a:ext uri="{9D8B030D-6E8A-4147-A177-3AD203B41FA5}">
                          <a16:colId xmlns:a16="http://schemas.microsoft.com/office/drawing/2014/main" val="788259479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4211923229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568531634"/>
                        </a:ext>
                      </a:extLst>
                    </a:gridCol>
                  </a:tblGrid>
                  <a:tr h="61749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b="0" dirty="0">
                              <a:solidFill>
                                <a:schemeClr val="tx1"/>
                              </a:solidFill>
                            </a:rPr>
                            <a:t>Bits (n=2)</a:t>
                          </a:r>
                        </a:p>
                      </a:txBody>
                      <a:tcPr anchor="ctr">
                        <a:lnL w="12700" cmpd="sng">
                          <a:noFill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b="0" dirty="0">
                              <a:solidFill>
                                <a:schemeClr val="tx1"/>
                              </a:solidFill>
                            </a:rPr>
                            <a:t>Combinations</a:t>
                          </a: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b="0" dirty="0">
                              <a:solidFill>
                                <a:schemeClr val="tx1"/>
                              </a:solidFill>
                            </a:rPr>
                            <a:t>Relationship</a:t>
                          </a: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771680374"/>
                      </a:ext>
                    </a:extLst>
                  </a:tr>
                  <a:tr h="626066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AU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oMath>
                          </a14:m>
                          <a:r>
                            <a:rPr lang="en-AU" dirty="0">
                              <a:solidFill>
                                <a:schemeClr val="tx1"/>
                              </a:solidFill>
                            </a:rPr>
                            <a:t> or </a:t>
                          </a:r>
                          <a14:m>
                            <m:oMath xmlns:m="http://schemas.openxmlformats.org/officeDocument/2006/math">
                              <m:r>
                                <a:rPr lang="en-AU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oMath>
                          </a14:m>
                          <a:br>
                            <a:rPr lang="en-AU" dirty="0">
                              <a:solidFill>
                                <a:schemeClr val="tx1"/>
                              </a:solidFill>
                            </a:rPr>
                          </a:br>
                          <a14:m>
                            <m:oMath xmlns:m="http://schemas.openxmlformats.org/officeDocument/2006/math">
                              <m:r>
                                <a:rPr lang="en-AU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oMath>
                          </a14:m>
                          <a:r>
                            <a:rPr lang="en-AU" dirty="0">
                              <a:solidFill>
                                <a:schemeClr val="tx1"/>
                              </a:solidFill>
                            </a:rPr>
                            <a:t> or </a:t>
                          </a:r>
                          <a14:m>
                            <m:oMath xmlns:m="http://schemas.openxmlformats.org/officeDocument/2006/math">
                              <m:r>
                                <a:rPr lang="en-AU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oMath>
                          </a14:m>
                          <a:endParaRPr lang="en-AU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mpd="sng">
                          <a:noFill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00</m:t>
                                </m:r>
                              </m:oMath>
                            </m:oMathPara>
                          </a14:m>
                          <a:endParaRPr lang="en-AU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01</m:t>
                                </m:r>
                              </m:oMath>
                            </m:oMathPara>
                          </a14:m>
                          <a:endParaRPr lang="en-AU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oMath>
                            </m:oMathPara>
                          </a14:m>
                          <a:endParaRPr lang="en-AU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11</m:t>
                                </m:r>
                              </m:oMath>
                            </m:oMathPara>
                          </a14:m>
                          <a:endParaRPr lang="en-AU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AU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  <m:r>
                                  <a:rPr lang="en-AU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𝑡𝑜𝑟𝑎𝑔𝑒</m:t>
                                </m:r>
                                <m:r>
                                  <a:rPr lang="en-AU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AU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𝑠𝑖𝑧𝑒</m:t>
                                </m:r>
                                <m:r>
                                  <a:rPr lang="en-AU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AU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oMath>
                            </m:oMathPara>
                          </a14:m>
                          <a:endParaRPr lang="en-AU" b="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#</m:t>
                                </m:r>
                                <m:r>
                                  <a:rPr lang="en-AU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𝑉𝑎𝑙𝑢𝑒𝑠</m:t>
                                </m:r>
                                <m:r>
                                  <a:rPr lang="en-AU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AU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AU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en-AU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AU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241265229"/>
                      </a:ext>
                    </a:extLst>
                  </a:tr>
                  <a:tr h="626066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d>
                                <m:dPr>
                                  <m:begChr m:val="|"/>
                                  <m:endChr m:val=""/>
                                  <m:ctrlPr>
                                    <a:rPr lang="en-AU" sz="18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d>
                                    <m:dPr>
                                      <m:begChr m:val=""/>
                                      <m:endChr m:val="⟩"/>
                                      <m:ctrlPr>
                                        <a:rPr lang="en-AU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AU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d>
                                </m:e>
                              </m:d>
                            </m:oMath>
                          </a14:m>
                          <a:r>
                            <a:rPr lang="en-AU" dirty="0">
                              <a:solidFill>
                                <a:schemeClr val="tx1"/>
                              </a:solidFill>
                            </a:rPr>
                            <a:t> or </a:t>
                          </a:r>
                          <a14:m>
                            <m:oMath xmlns:m="http://schemas.openxmlformats.org/officeDocument/2006/math">
                              <m:d>
                                <m:dPr>
                                  <m:begChr m:val="|"/>
                                  <m:endChr m:val=""/>
                                  <m:ctrlPr>
                                    <a:rPr lang="en-AU" sz="18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d>
                                    <m:dPr>
                                      <m:begChr m:val=""/>
                                      <m:endChr m:val="⟩"/>
                                      <m:ctrlPr>
                                        <a:rPr lang="en-AU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AU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d>
                                </m:e>
                              </m:d>
                            </m:oMath>
                          </a14:m>
                          <a:endParaRPr lang="en-AU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algn="ctr"/>
                          <a14:m>
                            <m:oMath xmlns:m="http://schemas.openxmlformats.org/officeDocument/2006/math">
                              <m:d>
                                <m:dPr>
                                  <m:begChr m:val="|"/>
                                  <m:endChr m:val=""/>
                                  <m:ctrlPr>
                                    <a:rPr lang="en-AU" sz="18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d>
                                    <m:dPr>
                                      <m:begChr m:val=""/>
                                      <m:endChr m:val="⟩"/>
                                      <m:ctrlPr>
                                        <a:rPr lang="en-AU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AU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d>
                                </m:e>
                              </m:d>
                            </m:oMath>
                          </a14:m>
                          <a:r>
                            <a:rPr lang="en-AU" dirty="0">
                              <a:solidFill>
                                <a:schemeClr val="tx1"/>
                              </a:solidFill>
                            </a:rPr>
                            <a:t> or </a:t>
                          </a:r>
                          <a14:m>
                            <m:oMath xmlns:m="http://schemas.openxmlformats.org/officeDocument/2006/math">
                              <m:d>
                                <m:dPr>
                                  <m:begChr m:val="|"/>
                                  <m:endChr m:val=""/>
                                  <m:ctrlPr>
                                    <a:rPr lang="en-AU" sz="18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d>
                                    <m:dPr>
                                      <m:begChr m:val=""/>
                                      <m:endChr m:val="⟩"/>
                                      <m:ctrlPr>
                                        <a:rPr lang="en-AU" sz="18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AU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d>
                                </m:e>
                              </m:d>
                            </m:oMath>
                          </a14:m>
                          <a:endParaRPr lang="en-AU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mpd="sng">
                          <a:noFill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|"/>
                                    <m:endChr m:val=""/>
                                    <m:ctrlPr>
                                      <a:rPr lang="en-AU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d>
                                      <m:dPr>
                                        <m:begChr m:val=""/>
                                        <m:endChr m:val="⟩"/>
                                        <m:ctrlPr>
                                          <a:rPr lang="en-AU" sz="180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AU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0</m:t>
                                        </m:r>
                                        <m:r>
                                          <a:rPr lang="en-AU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</m:d>
                                  </m:e>
                                </m:d>
                              </m:oMath>
                            </m:oMathPara>
                          </a14:m>
                          <a:endParaRPr lang="en-AU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|"/>
                                    <m:endChr m:val=""/>
                                    <m:ctrlPr>
                                      <a:rPr lang="en-AU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d>
                                      <m:dPr>
                                        <m:begChr m:val=""/>
                                        <m:endChr m:val="⟩"/>
                                        <m:ctrlPr>
                                          <a:rPr lang="en-AU" sz="180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AU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0</m:t>
                                        </m:r>
                                        <m:r>
                                          <a:rPr lang="en-AU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e>
                                    </m:d>
                                  </m:e>
                                </m:d>
                              </m:oMath>
                            </m:oMathPara>
                          </a14:m>
                          <a:endParaRPr lang="en-AU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|"/>
                                    <m:endChr m:val=""/>
                                    <m:ctrlPr>
                                      <a:rPr lang="en-AU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d>
                                      <m:dPr>
                                        <m:begChr m:val=""/>
                                        <m:endChr m:val="⟩"/>
                                        <m:ctrlPr>
                                          <a:rPr lang="en-AU" sz="180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AU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1</m:t>
                                        </m:r>
                                        <m:r>
                                          <a:rPr lang="en-AU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</m:d>
                                  </m:e>
                                </m:d>
                              </m:oMath>
                            </m:oMathPara>
                          </a14:m>
                          <a:endParaRPr lang="en-AU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|"/>
                                    <m:endChr m:val=""/>
                                    <m:ctrlPr>
                                      <a:rPr lang="en-AU" sz="1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d>
                                      <m:dPr>
                                        <m:begChr m:val=""/>
                                        <m:endChr m:val="⟩"/>
                                        <m:ctrlPr>
                                          <a:rPr lang="en-AU" sz="180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AU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11</m:t>
                                        </m:r>
                                      </m:e>
                                    </m:d>
                                  </m:e>
                                </m:d>
                              </m:oMath>
                            </m:oMathPara>
                          </a14:m>
                          <a:endParaRPr lang="en-AU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AU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  <m:r>
                                  <a:rPr lang="en-AU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𝑡𝑜𝑟𝑎𝑔𝑒</m:t>
                                </m:r>
                                <m:r>
                                  <a:rPr lang="en-AU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AU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𝑠𝑖𝑧𝑒</m:t>
                                </m:r>
                                <m:r>
                                  <a:rPr lang="en-AU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sSup>
                                  <m:sSupPr>
                                    <m:ctrlPr>
                                      <a:rPr lang="en-AU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AU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en-AU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AU" b="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#</m:t>
                                </m:r>
                                <m:r>
                                  <a:rPr lang="en-AU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𝑉𝑎𝑙𝑢𝑒𝑠</m:t>
                                </m:r>
                                <m:r>
                                  <a:rPr lang="en-AU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=∞</m:t>
                                </m:r>
                              </m:oMath>
                            </m:oMathPara>
                          </a14:m>
                          <a:endParaRPr lang="en-AU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137653123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Table 8">
                <a:extLst>
                  <a:ext uri="{FF2B5EF4-FFF2-40B4-BE49-F238E27FC236}">
                    <a16:creationId xmlns:a16="http://schemas.microsoft.com/office/drawing/2014/main" id="{4E328CBD-888E-DA69-414C-390801315BC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10632575"/>
                  </p:ext>
                </p:extLst>
              </p:nvPr>
            </p:nvGraphicFramePr>
            <p:xfrm>
              <a:off x="2032000" y="2355396"/>
              <a:ext cx="8127999" cy="299493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709333">
                      <a:extLst>
                        <a:ext uri="{9D8B030D-6E8A-4147-A177-3AD203B41FA5}">
                          <a16:colId xmlns:a16="http://schemas.microsoft.com/office/drawing/2014/main" val="788259479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4211923229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568531634"/>
                        </a:ext>
                      </a:extLst>
                    </a:gridCol>
                  </a:tblGrid>
                  <a:tr h="61749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b="0" dirty="0">
                              <a:solidFill>
                                <a:schemeClr val="tx1"/>
                              </a:solidFill>
                            </a:rPr>
                            <a:t>Bits (n=2)</a:t>
                          </a:r>
                        </a:p>
                      </a:txBody>
                      <a:tcPr anchor="ctr">
                        <a:lnL w="12700" cmpd="sng">
                          <a:noFill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b="0" dirty="0">
                              <a:solidFill>
                                <a:schemeClr val="tx1"/>
                              </a:solidFill>
                            </a:rPr>
                            <a:t>Combinations</a:t>
                          </a: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b="0" dirty="0">
                              <a:solidFill>
                                <a:schemeClr val="tx1"/>
                              </a:solidFill>
                            </a:rPr>
                            <a:t>Relationship</a:t>
                          </a: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771680374"/>
                      </a:ext>
                    </a:extLst>
                  </a:tr>
                  <a:tr h="11887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mpd="sng">
                          <a:noFill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51531" r="-200000" b="-1571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100225" t="-51531" r="-100450" b="-1571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199775" t="-51531" r="-225" b="-1571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41265229"/>
                      </a:ext>
                    </a:extLst>
                  </a:tr>
                  <a:tr h="11887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mpd="sng">
                          <a:noFill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152308" r="-200000" b="-5794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100225" t="-152308" r="-100450" b="-5794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199775" t="-152308" r="-225" b="-5794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137653123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944755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7C0C-48F4-6623-F86B-00ADD49C4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AU" sz="3600" dirty="0"/>
              <a:t>Running simulations on a quantum computer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8EE3EB2-30EF-D925-455B-560C81DD32CD}"/>
                  </a:ext>
                </a:extLst>
              </p:cNvPr>
              <p:cNvSpPr txBox="1"/>
              <p:nvPr/>
            </p:nvSpPr>
            <p:spPr>
              <a:xfrm>
                <a:off x="3965511" y="1854920"/>
                <a:ext cx="2836505" cy="3148159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400" b="0" i="1" smtClean="0">
                          <a:latin typeface="Cambria Math" panose="02040503050406030204" pitchFamily="18" charset="0"/>
                        </a:rPr>
                        <m:t>𝑈</m:t>
                      </m:r>
                      <m:d>
                        <m:dPr>
                          <m:ctrlPr>
                            <a:rPr lang="en-AU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AU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AU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acc>
                            <m:accPr>
                              <m:chr m:val="̂"/>
                              <m:ctrlP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acc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en-AU" sz="2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8EE3EB2-30EF-D925-455B-560C81DD32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5511" y="1854920"/>
                <a:ext cx="2836505" cy="314815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127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AE3CB26-FE99-8E5F-0494-613E987BC75F}"/>
                  </a:ext>
                </a:extLst>
              </p:cNvPr>
              <p:cNvSpPr txBox="1"/>
              <p:nvPr/>
            </p:nvSpPr>
            <p:spPr>
              <a:xfrm>
                <a:off x="1242528" y="3154667"/>
                <a:ext cx="556725" cy="532797"/>
              </a:xfrm>
              <a:prstGeom prst="rect">
                <a:avLst/>
              </a:prstGeom>
              <a:solidFill>
                <a:schemeClr val="bg1"/>
              </a:solidFill>
              <a:ln w="12700">
                <a:noFill/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"/>
                          <m:ctrlPr>
                            <a:rPr lang="en-AU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"/>
                              <m:endChr m:val="⟩"/>
                              <m:ctrlPr>
                                <a:rPr lang="en-AU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𝜓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AE3CB26-FE99-8E5F-0494-613E987BC7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2528" y="3154667"/>
                <a:ext cx="556725" cy="532797"/>
              </a:xfrm>
              <a:prstGeom prst="rect">
                <a:avLst/>
              </a:prstGeom>
              <a:blipFill>
                <a:blip r:embed="rId3"/>
                <a:stretch>
                  <a:fillRect l="-95604" t="-104545" r="-117582" b="-162500"/>
                </a:stretch>
              </a:blipFill>
              <a:ln w="12700">
                <a:noFill/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F8ED974-A138-5C65-1BCB-4D1F3DF5ED0A}"/>
              </a:ext>
            </a:extLst>
          </p:cNvPr>
          <p:cNvCxnSpPr>
            <a:cxnSpLocks/>
            <a:stCxn id="8" idx="3"/>
            <a:endCxn id="7" idx="1"/>
          </p:cNvCxnSpPr>
          <p:nvPr/>
        </p:nvCxnSpPr>
        <p:spPr>
          <a:xfrm>
            <a:off x="1799253" y="3421066"/>
            <a:ext cx="2166258" cy="7934"/>
          </a:xfrm>
          <a:prstGeom prst="line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1BA0771-01ED-A420-6FDB-306C104BEDEC}"/>
              </a:ext>
            </a:extLst>
          </p:cNvPr>
          <p:cNvCxnSpPr>
            <a:cxnSpLocks/>
          </p:cNvCxnSpPr>
          <p:nvPr/>
        </p:nvCxnSpPr>
        <p:spPr>
          <a:xfrm flipH="1">
            <a:off x="2754086" y="3198527"/>
            <a:ext cx="223934" cy="46094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41E4E25-CD24-FC80-68CC-9558DE94B5E3}"/>
                  </a:ext>
                </a:extLst>
              </p:cNvPr>
              <p:cNvSpPr txBox="1"/>
              <p:nvPr/>
            </p:nvSpPr>
            <p:spPr>
              <a:xfrm>
                <a:off x="7921690" y="3154667"/>
                <a:ext cx="572280" cy="54866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41E4E25-CD24-FC80-68CC-9558DE94B5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21690" y="3154667"/>
                <a:ext cx="572280" cy="54866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127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308C783-527E-3322-BDD1-9E143A626CC9}"/>
              </a:ext>
            </a:extLst>
          </p:cNvPr>
          <p:cNvCxnSpPr>
            <a:cxnSpLocks/>
            <a:stCxn id="7" idx="3"/>
            <a:endCxn id="28" idx="1"/>
          </p:cNvCxnSpPr>
          <p:nvPr/>
        </p:nvCxnSpPr>
        <p:spPr>
          <a:xfrm>
            <a:off x="6802016" y="3429000"/>
            <a:ext cx="111967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474A08E-F858-2750-8B4A-E4544DF51B06}"/>
              </a:ext>
            </a:extLst>
          </p:cNvPr>
          <p:cNvCxnSpPr>
            <a:cxnSpLocks/>
            <a:stCxn id="28" idx="3"/>
            <a:endCxn id="39" idx="1"/>
          </p:cNvCxnSpPr>
          <p:nvPr/>
        </p:nvCxnSpPr>
        <p:spPr>
          <a:xfrm>
            <a:off x="8493970" y="3429000"/>
            <a:ext cx="94861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B50A628B-6A8A-022D-6A88-5A8DC7F7725B}"/>
              </a:ext>
            </a:extLst>
          </p:cNvPr>
          <p:cNvSpPr txBox="1"/>
          <p:nvPr/>
        </p:nvSpPr>
        <p:spPr>
          <a:xfrm>
            <a:off x="9442580" y="2771191"/>
            <a:ext cx="1349828" cy="131561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AU" dirty="0"/>
              <a:t>Useful Information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9E8C3F1-EF34-D6EA-3F13-EB97ACA8203B}"/>
              </a:ext>
            </a:extLst>
          </p:cNvPr>
          <p:cNvGrpSpPr/>
          <p:nvPr/>
        </p:nvGrpSpPr>
        <p:grpSpPr>
          <a:xfrm>
            <a:off x="3780065" y="1345167"/>
            <a:ext cx="3792890" cy="3798333"/>
            <a:chOff x="3780065" y="1345167"/>
            <a:chExt cx="3792890" cy="3798333"/>
          </a:xfrm>
        </p:grpSpPr>
        <p:sp>
          <p:nvSpPr>
            <p:cNvPr id="4" name="Double Bracket 3">
              <a:extLst>
                <a:ext uri="{FF2B5EF4-FFF2-40B4-BE49-F238E27FC236}">
                  <a16:creationId xmlns:a16="http://schemas.microsoft.com/office/drawing/2014/main" id="{E83E6285-9828-B5B1-2AC0-7AFFB71B9E87}"/>
                </a:ext>
              </a:extLst>
            </p:cNvPr>
            <p:cNvSpPr/>
            <p:nvPr/>
          </p:nvSpPr>
          <p:spPr>
            <a:xfrm>
              <a:off x="3780065" y="1690688"/>
              <a:ext cx="3193016" cy="3452812"/>
            </a:xfrm>
            <a:prstGeom prst="bracketPair">
              <a:avLst>
                <a:gd name="adj" fmla="val 2617"/>
              </a:avLst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85EC9959-9A80-6D33-3533-A5F868F7AC00}"/>
                    </a:ext>
                  </a:extLst>
                </p:cNvPr>
                <p:cNvSpPr txBox="1"/>
                <p:nvPr/>
              </p:nvSpPr>
              <p:spPr>
                <a:xfrm>
                  <a:off x="6802016" y="1345167"/>
                  <a:ext cx="77093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/</m:t>
                        </m:r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oMath>
                    </m:oMathPara>
                  </a14:m>
                  <a:endParaRPr lang="en-AU" dirty="0"/>
                </a:p>
              </p:txBody>
            </p:sp>
          </mc:Choice>
          <mc:Fallback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85EC9959-9A80-6D33-3533-A5F868F7AC0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02016" y="1345167"/>
                  <a:ext cx="770939" cy="369332"/>
                </a:xfrm>
                <a:prstGeom prst="rect">
                  <a:avLst/>
                </a:prstGeom>
                <a:blipFill>
                  <a:blip r:embed="rId5"/>
                  <a:stretch>
                    <a:fillRect b="-13333"/>
                  </a:stretch>
                </a:blipFill>
              </p:spPr>
              <p:txBody>
                <a:bodyPr/>
                <a:lstStyle/>
                <a:p>
                  <a:r>
                    <a:rPr lang="en-AU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038147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7C0C-48F4-6623-F86B-00ADD49C4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AU" sz="3600" dirty="0"/>
              <a:t>The split operator Fourier transform method</a:t>
            </a:r>
            <a:br>
              <a:rPr lang="en-AU" sz="3600" dirty="0"/>
            </a:br>
            <a:r>
              <a:rPr lang="en-AU" sz="3600" dirty="0"/>
              <a:t>From </a:t>
            </a:r>
            <a:r>
              <a:rPr lang="en-AU" sz="3600" dirty="0" err="1"/>
              <a:t>Zalka</a:t>
            </a:r>
            <a:r>
              <a:rPr lang="en-AU" sz="3600" dirty="0"/>
              <a:t> and Wiesner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BB94AE1-6E55-13AA-A1B5-683558016CF9}"/>
                  </a:ext>
                </a:extLst>
              </p:cNvPr>
              <p:cNvSpPr txBox="1"/>
              <p:nvPr/>
            </p:nvSpPr>
            <p:spPr>
              <a:xfrm>
                <a:off x="3144417" y="2147883"/>
                <a:ext cx="1623527" cy="3148159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AU" sz="2400" i="1" dirty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AU" sz="2400" i="1" dirty="0">
                              <a:latin typeface="Cambria Math" panose="02040503050406030204" pitchFamily="18" charset="0"/>
                            </a:rPr>
                            <m:t>𝒱</m:t>
                          </m:r>
                        </m:e>
                      </m:acc>
                      <m:r>
                        <a:rPr lang="en-AU" sz="2400" i="1" dirty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AU" sz="2400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400" i="1" dirty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AU" sz="2400" i="1" dirty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AU" sz="2400" i="1" dirty="0">
                              <a:latin typeface="Cambria Math" panose="02040503050406030204" pitchFamily="18" charset="0"/>
                            </a:rPr>
                            <m:t>𝑖</m:t>
                          </m:r>
                          <m:acc>
                            <m:accPr>
                              <m:chr m:val="̂"/>
                              <m:ctrlPr>
                                <a:rPr lang="en-AU" sz="2400" i="1" dirty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400" i="1" dirty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</m:acc>
                          <m:r>
                            <a:rPr lang="en-AU" sz="2400" i="1" dirty="0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en-AU" sz="2400" i="1" dirty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</m:oMath>
                  </m:oMathPara>
                </a14:m>
                <a:endParaRPr lang="en-AU" sz="2400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BB94AE1-6E55-13AA-A1B5-683558016C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44417" y="2147883"/>
                <a:ext cx="1623527" cy="314815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127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EAA8745-956D-6086-EC58-171E4A1E5E9A}"/>
                  </a:ext>
                </a:extLst>
              </p:cNvPr>
              <p:cNvSpPr txBox="1"/>
              <p:nvPr/>
            </p:nvSpPr>
            <p:spPr>
              <a:xfrm>
                <a:off x="6224295" y="2147882"/>
                <a:ext cx="1623527" cy="3148159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AU" sz="2400" i="1" dirty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AU" sz="2400" i="1" dirty="0">
                              <a:latin typeface="Cambria Math" panose="02040503050406030204" pitchFamily="18" charset="0"/>
                            </a:rPr>
                            <m:t>𝒯</m:t>
                          </m:r>
                        </m:e>
                      </m:acc>
                      <m:r>
                        <a:rPr lang="en-AU" sz="2400" i="1" dirty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AU" sz="2400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400" i="1" dirty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AU" sz="2400" i="1" dirty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AU" sz="2400" i="1" dirty="0">
                              <a:latin typeface="Cambria Math" panose="02040503050406030204" pitchFamily="18" charset="0"/>
                            </a:rPr>
                            <m:t>𝑖</m:t>
                          </m:r>
                          <m:acc>
                            <m:accPr>
                              <m:chr m:val="̂"/>
                              <m:ctrlPr>
                                <a:rPr lang="en-AU" sz="2400" i="1" dirty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400" i="1" dirty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acc>
                          <m:r>
                            <a:rPr lang="en-AU" sz="2400" i="1" dirty="0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en-AU" sz="2400" i="1" dirty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</m:oMath>
                  </m:oMathPara>
                </a14:m>
                <a:endParaRPr lang="en-AU" sz="24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EAA8745-956D-6086-EC58-171E4A1E5E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4295" y="2147882"/>
                <a:ext cx="1623527" cy="314815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127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7" name="Group 56">
            <a:extLst>
              <a:ext uri="{FF2B5EF4-FFF2-40B4-BE49-F238E27FC236}">
                <a16:creationId xmlns:a16="http://schemas.microsoft.com/office/drawing/2014/main" id="{6BE0DD12-81FA-37F5-86DB-115FB0D4B119}"/>
              </a:ext>
            </a:extLst>
          </p:cNvPr>
          <p:cNvGrpSpPr/>
          <p:nvPr/>
        </p:nvGrpSpPr>
        <p:grpSpPr>
          <a:xfrm>
            <a:off x="905071" y="2955140"/>
            <a:ext cx="10878714" cy="1315618"/>
            <a:chOff x="906626" y="1777941"/>
            <a:chExt cx="10878714" cy="131561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4D408B3D-107B-EE6F-03A6-6C1CEB3B3883}"/>
                    </a:ext>
                  </a:extLst>
                </p:cNvPr>
                <p:cNvSpPr txBox="1"/>
                <p:nvPr/>
              </p:nvSpPr>
              <p:spPr>
                <a:xfrm>
                  <a:off x="906626" y="2160958"/>
                  <a:ext cx="556725" cy="53279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noFill/>
                </a:ln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|"/>
                            <m:endChr m:val=""/>
                            <m:ctrlPr>
                              <a:rPr lang="en-AU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"/>
                                <m:endChr m:val="⟩"/>
                                <m:ctrlPr>
                                  <a:rPr lang="en-AU" sz="24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AU" sz="24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𝜓</m:t>
                                </m:r>
                              </m:e>
                            </m:d>
                          </m:e>
                        </m:d>
                      </m:oMath>
                    </m:oMathPara>
                  </a14:m>
                  <a:endParaRPr lang="en-AU" dirty="0"/>
                </a:p>
              </p:txBody>
            </p:sp>
          </mc:Choice>
          <mc:Fallback xmlns=""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4D408B3D-107B-EE6F-03A6-6C1CEB3B388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6626" y="2160958"/>
                  <a:ext cx="556725" cy="532797"/>
                </a:xfrm>
                <a:prstGeom prst="rect">
                  <a:avLst/>
                </a:prstGeom>
                <a:blipFill>
                  <a:blip r:embed="rId5"/>
                  <a:stretch>
                    <a:fillRect l="-94565" t="-106897" r="-115217" b="-164368"/>
                  </a:stretch>
                </a:blipFill>
                <a:ln w="12700">
                  <a:noFill/>
                </a:ln>
              </p:spPr>
              <p:txBody>
                <a:bodyPr/>
                <a:lstStyle/>
                <a:p>
                  <a:r>
                    <a:rPr lang="en-AU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A5E29EA-A8E2-AA15-1DC4-5D546EA7EE52}"/>
                </a:ext>
              </a:extLst>
            </p:cNvPr>
            <p:cNvCxnSpPr>
              <a:cxnSpLocks/>
              <a:stCxn id="6" idx="3"/>
            </p:cNvCxnSpPr>
            <p:nvPr/>
          </p:nvCxnSpPr>
          <p:spPr>
            <a:xfrm>
              <a:off x="1463351" y="2427357"/>
              <a:ext cx="1681066" cy="7933"/>
            </a:xfrm>
            <a:prstGeom prst="line">
              <a:avLst/>
            </a:prstGeom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5D7F2DD-ACCB-E64F-BE38-0431367DF096}"/>
                </a:ext>
              </a:extLst>
            </p:cNvPr>
            <p:cNvCxnSpPr/>
            <p:nvPr/>
          </p:nvCxnSpPr>
          <p:spPr>
            <a:xfrm flipH="1">
              <a:off x="2163147" y="2204818"/>
              <a:ext cx="223934" cy="46094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273DA60-3155-D746-B77E-D623D324021D}"/>
                </a:ext>
              </a:extLst>
            </p:cNvPr>
            <p:cNvCxnSpPr>
              <a:cxnSpLocks/>
            </p:cNvCxnSpPr>
            <p:nvPr/>
          </p:nvCxnSpPr>
          <p:spPr>
            <a:xfrm>
              <a:off x="4767944" y="2435290"/>
              <a:ext cx="1456351" cy="0"/>
            </a:xfrm>
            <a:prstGeom prst="line">
              <a:avLst/>
            </a:prstGeom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607A36FA-8775-49D1-0362-4DDF4A3C24FD}"/>
                    </a:ext>
                  </a:extLst>
                </p:cNvPr>
                <p:cNvSpPr txBox="1"/>
                <p:nvPr/>
              </p:nvSpPr>
              <p:spPr>
                <a:xfrm>
                  <a:off x="9456573" y="2161187"/>
                  <a:ext cx="572280" cy="548666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AU" b="0" i="1" dirty="0" smtClean="0">
                            <a:latin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en-AU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607A36FA-8775-49D1-0362-4DDF4A3C24F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6573" y="2161187"/>
                  <a:ext cx="572280" cy="548666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 w="1270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AU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EE4582B-9F6F-03F9-A2B9-E3EC9A79DDED}"/>
                </a:ext>
              </a:extLst>
            </p:cNvPr>
            <p:cNvCxnSpPr>
              <a:cxnSpLocks/>
              <a:endCxn id="21" idx="1"/>
            </p:cNvCxnSpPr>
            <p:nvPr/>
          </p:nvCxnSpPr>
          <p:spPr>
            <a:xfrm>
              <a:off x="7847822" y="2435520"/>
              <a:ext cx="1608751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1E5B0EF3-93B7-0A18-DCF4-11329201B0A6}"/>
                </a:ext>
              </a:extLst>
            </p:cNvPr>
            <p:cNvCxnSpPr>
              <a:cxnSpLocks/>
              <a:stCxn id="21" idx="3"/>
            </p:cNvCxnSpPr>
            <p:nvPr/>
          </p:nvCxnSpPr>
          <p:spPr>
            <a:xfrm>
              <a:off x="10028853" y="2435520"/>
              <a:ext cx="406659" cy="23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DE642B8-9EC3-EE47-1478-F86AD8EDF20F}"/>
                </a:ext>
              </a:extLst>
            </p:cNvPr>
            <p:cNvSpPr txBox="1"/>
            <p:nvPr/>
          </p:nvSpPr>
          <p:spPr>
            <a:xfrm>
              <a:off x="10435512" y="1777941"/>
              <a:ext cx="1349828" cy="1315618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AU" dirty="0"/>
                <a:t>Useful Information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ADDFB1B-61CA-780C-18EA-37E4F17B8272}"/>
                  </a:ext>
                </a:extLst>
              </p:cNvPr>
              <p:cNvSpPr txBox="1"/>
              <p:nvPr/>
            </p:nvSpPr>
            <p:spPr>
              <a:xfrm>
                <a:off x="4996538" y="3308030"/>
                <a:ext cx="957950" cy="56292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i="1" dirty="0" smtClean="0">
                          <a:latin typeface="Cambria Math" panose="02040503050406030204" pitchFamily="18" charset="0"/>
                        </a:rPr>
                        <m:t>𝑖𝑄𝐹𝑇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ADDFB1B-61CA-780C-18EA-37E4F17B82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96538" y="3308030"/>
                <a:ext cx="957950" cy="56292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 w="127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E173735-76D1-1518-BA0A-06FB89AC9F31}"/>
                  </a:ext>
                </a:extLst>
              </p:cNvPr>
              <p:cNvSpPr txBox="1"/>
              <p:nvPr/>
            </p:nvSpPr>
            <p:spPr>
              <a:xfrm>
                <a:off x="8034036" y="3320540"/>
                <a:ext cx="957950" cy="56292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𝑄𝐹𝑇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E173735-76D1-1518-BA0A-06FB89AC9F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34036" y="3320540"/>
                <a:ext cx="957950" cy="562924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 w="127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3" name="Double Bracket 52">
            <a:extLst>
              <a:ext uri="{FF2B5EF4-FFF2-40B4-BE49-F238E27FC236}">
                <a16:creationId xmlns:a16="http://schemas.microsoft.com/office/drawing/2014/main" id="{058A7283-8383-0CF7-4389-57E562334299}"/>
              </a:ext>
            </a:extLst>
          </p:cNvPr>
          <p:cNvSpPr/>
          <p:nvPr/>
        </p:nvSpPr>
        <p:spPr>
          <a:xfrm>
            <a:off x="2959361" y="1995555"/>
            <a:ext cx="6225460" cy="3452812"/>
          </a:xfrm>
          <a:prstGeom prst="bracketPair">
            <a:avLst>
              <a:gd name="adj" fmla="val 2617"/>
            </a:avLst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4D289676-AC59-56EE-CC70-59129D70C6B9}"/>
                  </a:ext>
                </a:extLst>
              </p:cNvPr>
              <p:cNvSpPr txBox="1"/>
              <p:nvPr/>
            </p:nvSpPr>
            <p:spPr>
              <a:xfrm>
                <a:off x="9010654" y="1647042"/>
                <a:ext cx="7709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4D289676-AC59-56EE-CC70-59129D70C6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10654" y="1647042"/>
                <a:ext cx="770939" cy="369332"/>
              </a:xfrm>
              <a:prstGeom prst="rect">
                <a:avLst/>
              </a:prstGeom>
              <a:blipFill>
                <a:blip r:embed="rId9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0042D65-8D4F-3170-13C2-3B6E4CDDC059}"/>
                  </a:ext>
                </a:extLst>
              </p:cNvPr>
              <p:cNvSpPr txBox="1"/>
              <p:nvPr/>
            </p:nvSpPr>
            <p:spPr>
              <a:xfrm>
                <a:off x="0" y="5792985"/>
                <a:ext cx="12192000" cy="57419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AU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acc>
                            <m:accPr>
                              <m:chr m:val="̂"/>
                              <m:ctrlPr>
                                <a:rPr lang="en-AU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800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</m:acc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≈</m:t>
                      </m:r>
                      <m:sSup>
                        <m:sSupPr>
                          <m:ctrlPr>
                            <a:rPr lang="en-AU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acc>
                            <m:accPr>
                              <m:chr m:val="̂"/>
                              <m:ctrlPr>
                                <a:rPr lang="en-AU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8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acc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sSup>
                        <m:sSupPr>
                          <m:ctrlPr>
                            <a:rPr lang="en-AU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acc>
                            <m:accPr>
                              <m:chr m:val="̂"/>
                              <m:ctrlPr>
                                <a:rPr lang="en-AU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AU" sz="2800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</m:acc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</m:oMath>
                  </m:oMathPara>
                </a14:m>
                <a:endParaRPr lang="en-AU" sz="28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0042D65-8D4F-3170-13C2-3B6E4CDDC0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5792985"/>
                <a:ext cx="12192000" cy="574196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1919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52" grpId="0" animBg="1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7C0C-48F4-6623-F86B-00ADD49C4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AU" sz="3600" dirty="0"/>
              <a:t>A Polynomial Time Method with Phase Kickback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BB94AE1-6E55-13AA-A1B5-683558016CF9}"/>
                  </a:ext>
                </a:extLst>
              </p:cNvPr>
              <p:cNvSpPr txBox="1"/>
              <p:nvPr/>
            </p:nvSpPr>
            <p:spPr>
              <a:xfrm>
                <a:off x="3144417" y="2147883"/>
                <a:ext cx="1623527" cy="3148159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AU" sz="2400" b="0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AU" sz="2400" b="0" i="1" dirty="0" smtClean="0">
                              <a:latin typeface="Cambria Math" panose="02040503050406030204" pitchFamily="18" charset="0"/>
                            </a:rPr>
                            <m:t>𝒱</m:t>
                          </m:r>
                        </m:e>
                      </m:acc>
                    </m:oMath>
                  </m:oMathPara>
                </a14:m>
                <a:endParaRPr lang="en-AU" sz="2400" b="0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BB94AE1-6E55-13AA-A1B5-683558016C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44417" y="2147883"/>
                <a:ext cx="1623527" cy="314815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127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EAA8745-956D-6086-EC58-171E4A1E5E9A}"/>
                  </a:ext>
                </a:extLst>
              </p:cNvPr>
              <p:cNvSpPr txBox="1"/>
              <p:nvPr/>
            </p:nvSpPr>
            <p:spPr>
              <a:xfrm>
                <a:off x="6224295" y="2147882"/>
                <a:ext cx="1623527" cy="3148159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AU" sz="2400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AU" sz="2400" b="0" i="1" dirty="0" smtClean="0">
                              <a:latin typeface="Cambria Math" panose="02040503050406030204" pitchFamily="18" charset="0"/>
                            </a:rPr>
                            <m:t>𝒯</m:t>
                          </m:r>
                        </m:e>
                      </m:acc>
                    </m:oMath>
                  </m:oMathPara>
                </a14:m>
                <a:endParaRPr lang="en-AU" sz="24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EAA8745-956D-6086-EC58-171E4A1E5E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4295" y="2147882"/>
                <a:ext cx="1623527" cy="314815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127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5" name="Group 54">
            <a:extLst>
              <a:ext uri="{FF2B5EF4-FFF2-40B4-BE49-F238E27FC236}">
                <a16:creationId xmlns:a16="http://schemas.microsoft.com/office/drawing/2014/main" id="{37759200-08B1-AB73-E3C2-707D6929D5A5}"/>
              </a:ext>
            </a:extLst>
          </p:cNvPr>
          <p:cNvGrpSpPr/>
          <p:nvPr/>
        </p:nvGrpSpPr>
        <p:grpSpPr>
          <a:xfrm>
            <a:off x="905071" y="4378851"/>
            <a:ext cx="9006372" cy="532797"/>
            <a:chOff x="905071" y="4378851"/>
            <a:chExt cx="9006372" cy="53279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4438588-5098-FED4-B404-CB93C38ABC04}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>
              <a:off x="1461796" y="4645250"/>
              <a:ext cx="1682621" cy="7933"/>
            </a:xfrm>
            <a:prstGeom prst="line">
              <a:avLst/>
            </a:prstGeom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4E7402E-1B67-1DAB-E8BF-FFFE15931404}"/>
                </a:ext>
              </a:extLst>
            </p:cNvPr>
            <p:cNvCxnSpPr/>
            <p:nvPr/>
          </p:nvCxnSpPr>
          <p:spPr>
            <a:xfrm flipH="1">
              <a:off x="2163147" y="4422711"/>
              <a:ext cx="223934" cy="46094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00420C1A-4F7C-7351-66E5-378A426EC90E}"/>
                    </a:ext>
                  </a:extLst>
                </p:cNvPr>
                <p:cNvSpPr txBox="1"/>
                <p:nvPr/>
              </p:nvSpPr>
              <p:spPr>
                <a:xfrm>
                  <a:off x="905071" y="4378851"/>
                  <a:ext cx="556725" cy="53279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noFill/>
                </a:ln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AU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d>
                              <m:dPr>
                                <m:begChr m:val="|"/>
                                <m:endChr m:val=""/>
                                <m:ctrlPr>
                                  <a:rPr lang="en-AU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d>
                                  <m:dPr>
                                    <m:begChr m:val=""/>
                                    <m:endChr m:val="⟩"/>
                                    <m:ctrlPr>
                                      <a:rPr lang="en-AU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AU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d>
                              </m:e>
                            </m:d>
                          </m:e>
                          <m:sub>
                            <m:r>
                              <a:rPr lang="en-AU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oMath>
                    </m:oMathPara>
                  </a14:m>
                  <a:endParaRPr lang="en-AU" dirty="0"/>
                </a:p>
              </p:txBody>
            </p:sp>
          </mc:Choice>
          <mc:Fallback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00420C1A-4F7C-7351-66E5-378A426EC90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5071" y="4378851"/>
                  <a:ext cx="556725" cy="532797"/>
                </a:xfrm>
                <a:prstGeom prst="rect">
                  <a:avLst/>
                </a:prstGeom>
                <a:blipFill>
                  <a:blip r:embed="rId4"/>
                  <a:stretch>
                    <a:fillRect l="-109783" t="-106818" r="-91304" b="-160227"/>
                  </a:stretch>
                </a:blipFill>
                <a:ln w="12700">
                  <a:noFill/>
                </a:ln>
              </p:spPr>
              <p:txBody>
                <a:bodyPr/>
                <a:lstStyle/>
                <a:p>
                  <a:r>
                    <a:rPr lang="en-AU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DD13B23-1A63-A0D0-3269-A4F4B07700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67944" y="4645249"/>
              <a:ext cx="1456351" cy="7934"/>
            </a:xfrm>
            <a:prstGeom prst="line">
              <a:avLst/>
            </a:prstGeom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FE93CF7-6BEC-13F6-DD51-2B6B45F178F2}"/>
                </a:ext>
              </a:extLst>
            </p:cNvPr>
            <p:cNvCxnSpPr>
              <a:cxnSpLocks/>
            </p:cNvCxnSpPr>
            <p:nvPr/>
          </p:nvCxnSpPr>
          <p:spPr>
            <a:xfrm>
              <a:off x="7847822" y="4658166"/>
              <a:ext cx="2063621" cy="0"/>
            </a:xfrm>
            <a:prstGeom prst="line">
              <a:avLst/>
            </a:prstGeom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6BE0DD12-81FA-37F5-86DB-115FB0D4B119}"/>
              </a:ext>
            </a:extLst>
          </p:cNvPr>
          <p:cNvGrpSpPr/>
          <p:nvPr/>
        </p:nvGrpSpPr>
        <p:grpSpPr>
          <a:xfrm>
            <a:off x="905071" y="2955140"/>
            <a:ext cx="10878714" cy="1315618"/>
            <a:chOff x="906626" y="1777941"/>
            <a:chExt cx="10878714" cy="131561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4D408B3D-107B-EE6F-03A6-6C1CEB3B3883}"/>
                    </a:ext>
                  </a:extLst>
                </p:cNvPr>
                <p:cNvSpPr txBox="1"/>
                <p:nvPr/>
              </p:nvSpPr>
              <p:spPr>
                <a:xfrm>
                  <a:off x="906626" y="2160958"/>
                  <a:ext cx="556725" cy="53279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noFill/>
                </a:ln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|"/>
                            <m:endChr m:val=""/>
                            <m:ctrlPr>
                              <a:rPr lang="en-AU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"/>
                                <m:endChr m:val="⟩"/>
                                <m:ctrlPr>
                                  <a:rPr lang="en-AU" sz="24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AU" sz="24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𝜓</m:t>
                                </m:r>
                              </m:e>
                            </m:d>
                          </m:e>
                        </m:d>
                      </m:oMath>
                    </m:oMathPara>
                  </a14:m>
                  <a:endParaRPr lang="en-AU" dirty="0"/>
                </a:p>
              </p:txBody>
            </p:sp>
          </mc:Choice>
          <mc:Fallback xmlns=""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4D408B3D-107B-EE6F-03A6-6C1CEB3B388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6626" y="2160958"/>
                  <a:ext cx="556725" cy="532797"/>
                </a:xfrm>
                <a:prstGeom prst="rect">
                  <a:avLst/>
                </a:prstGeom>
                <a:blipFill>
                  <a:blip r:embed="rId5"/>
                  <a:stretch>
                    <a:fillRect l="-94565" t="-106897" r="-115217" b="-164368"/>
                  </a:stretch>
                </a:blipFill>
                <a:ln w="12700">
                  <a:noFill/>
                </a:ln>
              </p:spPr>
              <p:txBody>
                <a:bodyPr/>
                <a:lstStyle/>
                <a:p>
                  <a:r>
                    <a:rPr lang="en-AU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A5E29EA-A8E2-AA15-1DC4-5D546EA7EE52}"/>
                </a:ext>
              </a:extLst>
            </p:cNvPr>
            <p:cNvCxnSpPr>
              <a:cxnSpLocks/>
              <a:stCxn id="6" idx="3"/>
            </p:cNvCxnSpPr>
            <p:nvPr/>
          </p:nvCxnSpPr>
          <p:spPr>
            <a:xfrm>
              <a:off x="1463351" y="2427357"/>
              <a:ext cx="1681066" cy="7933"/>
            </a:xfrm>
            <a:prstGeom prst="line">
              <a:avLst/>
            </a:prstGeom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5D7F2DD-ACCB-E64F-BE38-0431367DF096}"/>
                </a:ext>
              </a:extLst>
            </p:cNvPr>
            <p:cNvCxnSpPr/>
            <p:nvPr/>
          </p:nvCxnSpPr>
          <p:spPr>
            <a:xfrm flipH="1">
              <a:off x="2163147" y="2204818"/>
              <a:ext cx="223934" cy="46094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273DA60-3155-D746-B77E-D623D324021D}"/>
                </a:ext>
              </a:extLst>
            </p:cNvPr>
            <p:cNvCxnSpPr>
              <a:cxnSpLocks/>
            </p:cNvCxnSpPr>
            <p:nvPr/>
          </p:nvCxnSpPr>
          <p:spPr>
            <a:xfrm>
              <a:off x="4767944" y="2435290"/>
              <a:ext cx="1456351" cy="0"/>
            </a:xfrm>
            <a:prstGeom prst="line">
              <a:avLst/>
            </a:prstGeom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607A36FA-8775-49D1-0362-4DDF4A3C24FD}"/>
                    </a:ext>
                  </a:extLst>
                </p:cNvPr>
                <p:cNvSpPr txBox="1"/>
                <p:nvPr/>
              </p:nvSpPr>
              <p:spPr>
                <a:xfrm>
                  <a:off x="9456573" y="2161187"/>
                  <a:ext cx="572280" cy="548666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AU" b="0" i="1" dirty="0" smtClean="0">
                            <a:latin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en-AU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607A36FA-8775-49D1-0362-4DDF4A3C24F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56573" y="2161187"/>
                  <a:ext cx="572280" cy="548666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 w="1270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AU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EE4582B-9F6F-03F9-A2B9-E3EC9A79DDED}"/>
                </a:ext>
              </a:extLst>
            </p:cNvPr>
            <p:cNvCxnSpPr>
              <a:cxnSpLocks/>
              <a:endCxn id="21" idx="1"/>
            </p:cNvCxnSpPr>
            <p:nvPr/>
          </p:nvCxnSpPr>
          <p:spPr>
            <a:xfrm>
              <a:off x="7847822" y="2435520"/>
              <a:ext cx="1608751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1E5B0EF3-93B7-0A18-DCF4-11329201B0A6}"/>
                </a:ext>
              </a:extLst>
            </p:cNvPr>
            <p:cNvCxnSpPr>
              <a:cxnSpLocks/>
              <a:stCxn id="21" idx="3"/>
            </p:cNvCxnSpPr>
            <p:nvPr/>
          </p:nvCxnSpPr>
          <p:spPr>
            <a:xfrm>
              <a:off x="10028853" y="2435520"/>
              <a:ext cx="406659" cy="23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DE642B8-9EC3-EE47-1478-F86AD8EDF20F}"/>
                </a:ext>
              </a:extLst>
            </p:cNvPr>
            <p:cNvSpPr txBox="1"/>
            <p:nvPr/>
          </p:nvSpPr>
          <p:spPr>
            <a:xfrm>
              <a:off x="10435512" y="1777941"/>
              <a:ext cx="1349828" cy="1315618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AU" dirty="0"/>
                <a:t>Useful Information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ADDFB1B-61CA-780C-18EA-37E4F17B8272}"/>
                  </a:ext>
                </a:extLst>
              </p:cNvPr>
              <p:cNvSpPr txBox="1"/>
              <p:nvPr/>
            </p:nvSpPr>
            <p:spPr>
              <a:xfrm>
                <a:off x="4996538" y="3308030"/>
                <a:ext cx="957950" cy="56292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i="1" dirty="0" smtClean="0">
                          <a:latin typeface="Cambria Math" panose="02040503050406030204" pitchFamily="18" charset="0"/>
                        </a:rPr>
                        <m:t>𝑖𝑄𝐹𝑇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ADDFB1B-61CA-780C-18EA-37E4F17B82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96538" y="3308030"/>
                <a:ext cx="957950" cy="56292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 w="127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E173735-76D1-1518-BA0A-06FB89AC9F31}"/>
                  </a:ext>
                </a:extLst>
              </p:cNvPr>
              <p:cNvSpPr txBox="1"/>
              <p:nvPr/>
            </p:nvSpPr>
            <p:spPr>
              <a:xfrm>
                <a:off x="8034036" y="3320540"/>
                <a:ext cx="957950" cy="56292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𝑄𝐹𝑇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E173735-76D1-1518-BA0A-06FB89AC9F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34036" y="3320540"/>
                <a:ext cx="957950" cy="562924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 w="127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3" name="Double Bracket 52">
            <a:extLst>
              <a:ext uri="{FF2B5EF4-FFF2-40B4-BE49-F238E27FC236}">
                <a16:creationId xmlns:a16="http://schemas.microsoft.com/office/drawing/2014/main" id="{058A7283-8383-0CF7-4389-57E562334299}"/>
              </a:ext>
            </a:extLst>
          </p:cNvPr>
          <p:cNvSpPr/>
          <p:nvPr/>
        </p:nvSpPr>
        <p:spPr>
          <a:xfrm>
            <a:off x="2959361" y="1995555"/>
            <a:ext cx="6225460" cy="3452812"/>
          </a:xfrm>
          <a:prstGeom prst="bracketPair">
            <a:avLst>
              <a:gd name="adj" fmla="val 2617"/>
            </a:avLst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4D289676-AC59-56EE-CC70-59129D70C6B9}"/>
                  </a:ext>
                </a:extLst>
              </p:cNvPr>
              <p:cNvSpPr txBox="1"/>
              <p:nvPr/>
            </p:nvSpPr>
            <p:spPr>
              <a:xfrm>
                <a:off x="9010654" y="1647042"/>
                <a:ext cx="7709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4D289676-AC59-56EE-CC70-59129D70C6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10654" y="1647042"/>
                <a:ext cx="770939" cy="369332"/>
              </a:xfrm>
              <a:prstGeom prst="rect">
                <a:avLst/>
              </a:prstGeom>
              <a:blipFill>
                <a:blip r:embed="rId9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5" name="Group 14">
            <a:extLst>
              <a:ext uri="{FF2B5EF4-FFF2-40B4-BE49-F238E27FC236}">
                <a16:creationId xmlns:a16="http://schemas.microsoft.com/office/drawing/2014/main" id="{3615D3DB-9E3E-4BC7-0D0C-D5FD3607A257}"/>
              </a:ext>
            </a:extLst>
          </p:cNvPr>
          <p:cNvGrpSpPr/>
          <p:nvPr/>
        </p:nvGrpSpPr>
        <p:grpSpPr>
          <a:xfrm>
            <a:off x="1619636" y="4371721"/>
            <a:ext cx="1177998" cy="562924"/>
            <a:chOff x="1619636" y="4371721"/>
            <a:chExt cx="1177998" cy="562924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53292615-D868-B78F-6199-B24461505E56}"/>
                    </a:ext>
                  </a:extLst>
                </p:cNvPr>
                <p:cNvSpPr txBox="1"/>
                <p:nvPr/>
              </p:nvSpPr>
              <p:spPr>
                <a:xfrm>
                  <a:off x="1973418" y="4371721"/>
                  <a:ext cx="824216" cy="562924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AU" i="1" dirty="0" smtClean="0">
                            <a:latin typeface="Cambria Math" panose="02040503050406030204" pitchFamily="18" charset="0"/>
                          </a:rPr>
                          <m:t>𝑖𝑄𝐹𝑇</m:t>
                        </m:r>
                      </m:oMath>
                    </m:oMathPara>
                  </a14:m>
                  <a:endParaRPr lang="en-AU" dirty="0"/>
                </a:p>
              </p:txBody>
            </p:sp>
          </mc:Choice>
          <mc:Fallback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53292615-D868-B78F-6199-B24461505E5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73418" y="4371721"/>
                  <a:ext cx="824216" cy="562924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  <a:ln w="1270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AU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22946A2-F438-CD2B-9EE5-D87DCC63D1C5}"/>
                </a:ext>
              </a:extLst>
            </p:cNvPr>
            <p:cNvCxnSpPr/>
            <p:nvPr/>
          </p:nvCxnSpPr>
          <p:spPr>
            <a:xfrm flipH="1">
              <a:off x="1619636" y="4422711"/>
              <a:ext cx="223934" cy="46094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41774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1.85185E-6 L 0.00026 -0.17129 " pathEditMode="relative" rAng="0" ptsTypes="AA">
                                      <p:cBhvr>
                                        <p:cTn id="6" dur="1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856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3.7037E-7 L 0.00182 -0.16389 " pathEditMode="relative" rAng="0" ptsTypes="AA">
                                      <p:cBhvr>
                                        <p:cTn id="8" dur="1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" y="-819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1.48148E-6 L -0.00039 -0.16829 " pathEditMode="relative" rAng="0" ptsTypes="AA">
                                      <p:cBhvr>
                                        <p:cTn id="10" dur="1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-84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1" animBg="1"/>
      <p:bldP spid="52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hart, shape">
            <a:extLst>
              <a:ext uri="{FF2B5EF4-FFF2-40B4-BE49-F238E27FC236}">
                <a16:creationId xmlns:a16="http://schemas.microsoft.com/office/drawing/2014/main" id="{4410E704-84AF-15F4-9D07-8493E51F02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0039" y="1690688"/>
            <a:ext cx="4574719" cy="4574719"/>
          </a:xfrm>
          <a:prstGeom prst="rect">
            <a:avLst/>
          </a:prstGeom>
        </p:spPr>
      </p:pic>
      <p:pic>
        <p:nvPicPr>
          <p:cNvPr id="18" name="Picture 17" descr="A picture containing air">
            <a:extLst>
              <a:ext uri="{FF2B5EF4-FFF2-40B4-BE49-F238E27FC236}">
                <a16:creationId xmlns:a16="http://schemas.microsoft.com/office/drawing/2014/main" id="{85B0CE97-3AA7-9F25-2595-7D0E0622B4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0039" y="1690688"/>
            <a:ext cx="4574719" cy="4574719"/>
          </a:xfrm>
          <a:prstGeom prst="rect">
            <a:avLst/>
          </a:prstGeom>
        </p:spPr>
      </p:pic>
      <p:pic>
        <p:nvPicPr>
          <p:cNvPr id="20" name="Picture 19" descr="Shape&#10;&#10;Description automatically generated with medium confidence">
            <a:extLst>
              <a:ext uri="{FF2B5EF4-FFF2-40B4-BE49-F238E27FC236}">
                <a16:creationId xmlns:a16="http://schemas.microsoft.com/office/drawing/2014/main" id="{2F59E770-9833-A73C-50F0-31B16C8A22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0039" y="1690688"/>
            <a:ext cx="4574719" cy="4574719"/>
          </a:xfrm>
          <a:prstGeom prst="rect">
            <a:avLst/>
          </a:prstGeom>
        </p:spPr>
      </p:pic>
      <p:pic>
        <p:nvPicPr>
          <p:cNvPr id="22" name="Picture 21" descr="Diagram&#10;&#10;Description automatically generated">
            <a:extLst>
              <a:ext uri="{FF2B5EF4-FFF2-40B4-BE49-F238E27FC236}">
                <a16:creationId xmlns:a16="http://schemas.microsoft.com/office/drawing/2014/main" id="{25B6D7AC-2164-702A-9B5C-2A8A224D30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0039" y="1690688"/>
            <a:ext cx="4574719" cy="4574719"/>
          </a:xfrm>
          <a:prstGeom prst="rect">
            <a:avLst/>
          </a:prstGeom>
        </p:spPr>
      </p:pic>
      <p:pic>
        <p:nvPicPr>
          <p:cNvPr id="24" name="Picture 23" descr="A picture containing shape&#10;&#10;Description automatically generated">
            <a:extLst>
              <a:ext uri="{FF2B5EF4-FFF2-40B4-BE49-F238E27FC236}">
                <a16:creationId xmlns:a16="http://schemas.microsoft.com/office/drawing/2014/main" id="{AAA76920-00D0-6FD3-F26F-CC5335112A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0039" y="1690688"/>
            <a:ext cx="4574720" cy="457472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9797C0C-48F4-6623-F86B-00ADD49C4EE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AU" sz="3600" dirty="0"/>
                  <a:t>Implementing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3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3600" b="0" i="1" smtClean="0">
                            <a:latin typeface="Cambria Math" panose="02040503050406030204" pitchFamily="18" charset="0"/>
                          </a:rPr>
                          <m:t>𝒱</m:t>
                        </m:r>
                      </m:e>
                    </m:acc>
                  </m:oMath>
                </a14:m>
                <a:r>
                  <a:rPr lang="en-AU" sz="3600" dirty="0"/>
                  <a:t> with phase kickback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9797C0C-48F4-6623-F86B-00ADD49C4E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7"/>
                <a:stretch>
                  <a:fillRect l="-1797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1E545CF-B762-94E5-72BE-F5DCCC56E7EB}"/>
                  </a:ext>
                </a:extLst>
              </p:cNvPr>
              <p:cNvSpPr txBox="1"/>
              <p:nvPr/>
            </p:nvSpPr>
            <p:spPr>
              <a:xfrm>
                <a:off x="910318" y="1661108"/>
                <a:ext cx="2935061" cy="114390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"/>
                          <m:ctrlPr>
                            <a:rPr lang="en-AU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"/>
                              <m:endChr m:val="⟩"/>
                              <m:ctrlPr>
                                <a:rPr lang="en-AU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</m:d>
                        </m:e>
                      </m:d>
                      <m:r>
                        <a:rPr lang="en-AU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p>
                                <m:sSupPr>
                                  <m:ctrlPr>
                                    <a:rPr lang="en-AU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AU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AU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  <m:nary>
                        <m:naryPr>
                          <m:chr m:val="∑"/>
                          <m:ctrlPr>
                            <a:rPr lang="en-AU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b="1" i="1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AU" i="1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sSup>
                            <m:sSupPr>
                              <m:ctrlPr>
                                <a:rPr lang="en-AU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AU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p>
                          <m:r>
                            <a:rPr lang="en-AU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sSup>
                            <m:sSupPr>
                              <m:ctrlPr>
                                <a:rPr lang="en-AU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en-AU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AU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AU" i="1"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  <m:r>
                                    <a:rPr lang="en-AU" i="1">
                                      <a:latin typeface="Cambria Math" panose="02040503050406030204" pitchFamily="18" charset="0"/>
                                    </a:rPr>
                                    <m:t>𝑖𝑦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n-AU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AU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  <m:sup>
                                      <m:r>
                                        <a:rPr lang="en-AU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p>
                                </m:den>
                              </m:f>
                            </m:sup>
                          </m:sSup>
                        </m:e>
                      </m:nary>
                      <m:d>
                        <m:dPr>
                          <m:begChr m:val="|"/>
                          <m:endChr m:val=""/>
                          <m:ctrlPr>
                            <a:rPr lang="en-AU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"/>
                              <m:endChr m:val="⟩"/>
                              <m:ctrlPr>
                                <a:rPr lang="en-AU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b="1" i="1" smtClean="0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AU" dirty="0"/>
              </a:p>
              <a:p>
                <a:endParaRPr lang="en-AU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1E545CF-B762-94E5-72BE-F5DCCC56E7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318" y="1661108"/>
                <a:ext cx="2935061" cy="114390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8A8C4A6-1099-72B2-7548-8EBEAB76BBE3}"/>
                  </a:ext>
                </a:extLst>
              </p:cNvPr>
              <p:cNvSpPr txBox="1"/>
              <p:nvPr/>
            </p:nvSpPr>
            <p:spPr>
              <a:xfrm>
                <a:off x="7415891" y="1907681"/>
                <a:ext cx="3865791" cy="65075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"/>
                          <m:ctrlPr>
                            <a:rPr lang="en-AU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"/>
                              <m:endChr m:val="⟩"/>
                              <m:ctrlPr>
                                <a:rPr lang="en-AU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AU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</m:d>
                        </m:e>
                      </m:d>
                      <m:groupChr>
                        <m:groupChrPr>
                          <m:chr m:val="→"/>
                          <m:vertJc m:val="bot"/>
                          <m:ctrlPr>
                            <a:rPr lang="en-AU" i="1" smtClean="0"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AU" b="0" i="1" smtClean="0">
                              <a:latin typeface="Cambria Math" panose="02040503050406030204" pitchFamily="18" charset="0"/>
                            </a:rPr>
                            <m:t>𝐺𝑎𝑡𝑒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𝑆𝑒𝑞𝑢𝑒𝑛𝑐𝑒</m:t>
                          </m:r>
                        </m:e>
                      </m:groupChr>
                      <m:d>
                        <m:dPr>
                          <m:begChr m:val="|"/>
                          <m:endChr m:val=""/>
                          <m:ctrlPr>
                            <a:rPr lang="en-AU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"/>
                              <m:endChr m:val="⟩"/>
                              <m:ctrlPr>
                                <a:rPr lang="en-AU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AU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AU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⊕</m:t>
                              </m:r>
                              <m:r>
                                <a:rPr lang="en-AU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AU" dirty="0"/>
              </a:p>
              <a:p>
                <a:endParaRPr lang="en-AU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8A8C4A6-1099-72B2-7548-8EBEAB76BB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5891" y="1907681"/>
                <a:ext cx="3865791" cy="650756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09E7D1B-5920-9856-BE01-F84C1E070186}"/>
                  </a:ext>
                </a:extLst>
              </p:cNvPr>
              <p:cNvSpPr txBox="1"/>
              <p:nvPr/>
            </p:nvSpPr>
            <p:spPr>
              <a:xfrm>
                <a:off x="3738561" y="5576149"/>
                <a:ext cx="4157210" cy="91672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"/>
                          <m:ctrlPr>
                            <a:rPr lang="en-AU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"/>
                              <m:endChr m:val="⟩"/>
                              <m:ctrlPr>
                                <a:rPr lang="en-AU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AU" sz="2400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</m:d>
                        </m:e>
                      </m:d>
                      <m:groupChr>
                        <m:groupChrPr>
                          <m:chr m:val="→"/>
                          <m:vertJc m:val="bot"/>
                          <m:ctrlPr>
                            <a:rPr lang="en-AU" sz="2400" i="1" smtClean="0"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𝐺𝑎𝑡𝑒</m:t>
                          </m:r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AU" sz="2400" b="0" i="1" smtClean="0">
                              <a:latin typeface="Cambria Math" panose="02040503050406030204" pitchFamily="18" charset="0"/>
                            </a:rPr>
                            <m:t>𝑆𝑒𝑞𝑢𝑒𝑛𝑐𝑒</m:t>
                          </m:r>
                        </m:e>
                      </m:groupChr>
                      <m:d>
                        <m:dPr>
                          <m:begChr m:val="|"/>
                          <m:endChr m:val=""/>
                          <m:ctrlPr>
                            <a:rPr lang="en-AU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"/>
                              <m:endChr m:val="⟩"/>
                              <m:ctrlPr>
                                <a:rPr lang="en-AU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AU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en-AU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AU" sz="2400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f>
                                    <m:fPr>
                                      <m:ctrlPr>
                                        <a:rPr lang="en-AU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AU" sz="24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a:rPr lang="en-AU" sz="2400" b="0" i="1" smtClean="0">
                                          <a:latin typeface="Cambria Math" panose="02040503050406030204" pitchFamily="18" charset="0"/>
                                        </a:rPr>
                                        <m:t>𝜋</m:t>
                                      </m:r>
                                      <m:r>
                                        <a:rPr lang="en-AU" sz="2400" b="0" i="1" smtClean="0">
                                          <a:latin typeface="Cambria Math" panose="02040503050406030204" pitchFamily="18" charset="0"/>
                                        </a:rPr>
                                        <m:t>𝑖𝑉</m:t>
                                      </m:r>
                                      <m:d>
                                        <m:dPr>
                                          <m:ctrlPr>
                                            <a:rPr lang="en-AU" sz="2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AU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</m:num>
                                    <m:den>
                                      <m:sSup>
                                        <m:sSupPr>
                                          <m:ctrlPr>
                                            <a:rPr lang="en-AU" sz="2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AU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e>
                                        <m:sup>
                                          <m:r>
                                            <a:rPr lang="en-AU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sup>
                                      </m:sSup>
                                    </m:den>
                                  </m:f>
                                </m:sup>
                              </m:sSup>
                              <m:r>
                                <a:rPr lang="en-AU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AU" sz="2400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AU" dirty="0"/>
              </a:p>
              <a:p>
                <a:endParaRPr lang="en-AU" dirty="0"/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09E7D1B-5920-9856-BE01-F84C1E0701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8561" y="5576149"/>
                <a:ext cx="4157210" cy="916726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28584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9797C0C-48F4-6623-F86B-00ADD49C4EE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AU" sz="3600" dirty="0"/>
                  <a:t>Errors in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3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3600" b="0" i="1" smtClean="0">
                            <a:latin typeface="Cambria Math" panose="02040503050406030204" pitchFamily="18" charset="0"/>
                          </a:rPr>
                          <m:t>𝒱</m:t>
                        </m:r>
                      </m:e>
                    </m:acc>
                  </m:oMath>
                </a14:m>
                <a:endParaRPr lang="en-AU" sz="3600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9797C0C-48F4-6623-F86B-00ADD49C4E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1797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3C7090-40C3-2202-2728-12784D8DE96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1755775"/>
              </a:xfrm>
            </p:spPr>
            <p:txBody>
              <a:bodyPr/>
              <a:lstStyle/>
              <a:p>
                <a:r>
                  <a:rPr lang="en-AU" b="0" dirty="0"/>
                  <a:t>The Trotter Approximation: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AU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acc>
                          <m:accPr>
                            <m:chr m:val="̂"/>
                            <m:ctrlPr>
                              <a:rPr lang="en-AU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AU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</m:acc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en-AU" b="0" i="1" smtClean="0">
                        <a:latin typeface="Cambria Math" panose="02040503050406030204" pitchFamily="18" charset="0"/>
                      </a:rPr>
                      <m:t>≈</m:t>
                    </m:r>
                    <m:sSup>
                      <m:sSupPr>
                        <m:ctrlPr>
                          <a:rPr lang="en-AU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acc>
                          <m:accPr>
                            <m:chr m:val="̂"/>
                            <m:ctrlPr>
                              <a:rPr lang="en-AU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AU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</m:acc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sSup>
                      <m:sSupPr>
                        <m:ctrlPr>
                          <a:rPr lang="en-AU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acc>
                          <m:accPr>
                            <m:chr m:val="̂"/>
                            <m:ctrlPr>
                              <a:rPr lang="en-AU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AU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</m:acc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</m:oMath>
                </a14:m>
                <a:endParaRPr lang="en-AU" b="0" dirty="0"/>
              </a:p>
              <a:p>
                <a:r>
                  <a:rPr lang="en-AU" dirty="0"/>
                  <a:t>Limiting the possible values of </a:t>
                </a:r>
                <a14:m>
                  <m:oMath xmlns:m="http://schemas.openxmlformats.org/officeDocument/2006/math">
                    <m:r>
                      <a:rPr lang="en-AU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AU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AU" dirty="0"/>
              </a:p>
              <a:p>
                <a:pPr lvl="1"/>
                <a:r>
                  <a:rPr lang="en-AU" dirty="0"/>
                  <a:t>Helps avoid the singularity of a coulomb potential.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3C7090-40C3-2202-2728-12784D8DE96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1755775"/>
              </a:xfrm>
              <a:blipFill>
                <a:blip r:embed="rId3"/>
                <a:stretch>
                  <a:fillRect l="-1043" t="-2768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7B8859-AB64-9216-977F-3EA4E8BC7CA5}"/>
                  </a:ext>
                </a:extLst>
              </p:cNvPr>
              <p:cNvSpPr txBox="1"/>
              <p:nvPr/>
            </p:nvSpPr>
            <p:spPr>
              <a:xfrm>
                <a:off x="3048000" y="3716337"/>
                <a:ext cx="6096000" cy="90896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num>
                        <m:den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↦</m:t>
                      </m:r>
                      <m:f>
                        <m:fPr>
                          <m:ctrlPr>
                            <a:rPr lang="en-AU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num>
                        <m:den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AU" sz="2800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</m:den>
                      </m:f>
                    </m:oMath>
                  </m:oMathPara>
                </a14:m>
                <a:endParaRPr lang="en-AU" sz="28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7B8859-AB64-9216-977F-3EA4E8BC7C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000" y="3716337"/>
                <a:ext cx="6096000" cy="90896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46438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29030-A42B-1AB5-22C5-1130CF300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I’ve been doing</a:t>
            </a:r>
          </a:p>
        </p:txBody>
      </p:sp>
    </p:spTree>
    <p:extLst>
      <p:ext uri="{BB962C8B-B14F-4D97-AF65-F5344CB8AC3E}">
        <p14:creationId xmlns:p14="http://schemas.microsoft.com/office/powerpoint/2010/main" val="4140061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</TotalTime>
  <Words>287</Words>
  <Application>Microsoft Office PowerPoint</Application>
  <PresentationFormat>Widescreen</PresentationFormat>
  <Paragraphs>73</Paragraphs>
  <Slides>19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Office Theme</vt:lpstr>
      <vt:lpstr>Simulations with Simon</vt:lpstr>
      <vt:lpstr>The goal is to simulate quantum systems on a quantum computer.</vt:lpstr>
      <vt:lpstr>The Basics of Quantum Computers</vt:lpstr>
      <vt:lpstr>Running simulations on a quantum computer</vt:lpstr>
      <vt:lpstr>The split operator Fourier transform method From Zalka and Wiesner</vt:lpstr>
      <vt:lpstr>A Polynomial Time Method with Phase Kickback</vt:lpstr>
      <vt:lpstr>Implementing V ̂ with phase kickback</vt:lpstr>
      <vt:lpstr>Errors in V ̂</vt:lpstr>
      <vt:lpstr>What I’ve been doing</vt:lpstr>
      <vt:lpstr>A simulation of the exact solution of a quantum harmonic oscillator.</vt:lpstr>
      <vt:lpstr>A quantum harmonic oscillator using the SOFT Method</vt:lpstr>
      <vt:lpstr>Putting a Free Particle Into The Simulation</vt:lpstr>
      <vt:lpstr>Putting a Coulomb Potential Into the Simulation</vt:lpstr>
      <vt:lpstr>Varying the V_max of a Coulomb Potential</vt:lpstr>
      <vt:lpstr>Varying the grid spacing of a Coulomb Potential</vt:lpstr>
      <vt:lpstr>Varying the grid spacing with a constant V_max</vt:lpstr>
      <vt:lpstr>A 3D Quantum Harmonic Oscillator</vt:lpstr>
      <vt:lpstr>A 3D Coulomb Potential</vt:lpstr>
      <vt:lpstr>Simulations with Simon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Simulations with Simon</dc:title>
  <dc:creator>Simon Dowd</dc:creator>
  <cp:lastModifiedBy>Simon Dowd</cp:lastModifiedBy>
  <cp:revision>6</cp:revision>
  <dcterms:created xsi:type="dcterms:W3CDTF">2023-02-13T03:31:32Z</dcterms:created>
  <dcterms:modified xsi:type="dcterms:W3CDTF">2023-02-16T01:20:35Z</dcterms:modified>
</cp:coreProperties>
</file>

<file path=docProps/thumbnail.jpeg>
</file>